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78" r:id="rId5"/>
    <p:sldId id="279" r:id="rId6"/>
    <p:sldId id="280" r:id="rId7"/>
    <p:sldId id="281" r:id="rId8"/>
    <p:sldId id="282" r:id="rId9"/>
    <p:sldId id="283" r:id="rId1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19" autoAdjust="0"/>
  </p:normalViewPr>
  <p:slideViewPr>
    <p:cSldViewPr snapToGrid="0">
      <p:cViewPr varScale="1">
        <p:scale>
          <a:sx n="71" d="100"/>
          <a:sy n="71" d="100"/>
        </p:scale>
        <p:origin x="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419D-7A78-4EB6-B1B0-C7F4D125C09E}" type="datetime1">
              <a:rPr lang="fr-FR" smtClean="0"/>
              <a:t>11/09/2023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CDAC-C694-4EDB-9D9B-30A18B0B1F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4D1DB3-262B-4CAB-9798-16AA7AD26B79}" type="datetime1">
              <a:rPr lang="fr-FR" noProof="0" smtClean="0"/>
              <a:t>11/09/2023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90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16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535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09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49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20AFC-4747-4500-A8C7-A10B7DCF6892}" type="datetime1">
              <a:rPr lang="fr-FR" noProof="0" smtClean="0"/>
              <a:t>11/09/2023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0542B-C18D-4D58-B9F4-F1C967D21EB7}" type="datetime1">
              <a:rPr lang="fr-FR" noProof="0" smtClean="0"/>
              <a:t>11/09/2023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4237C-71E1-407D-8A95-5D0DA132D162}" type="datetime1">
              <a:rPr lang="fr-FR" noProof="0" smtClean="0"/>
              <a:t>11/09/2023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97CC64-7194-4D10-B1B7-D418C059154B}" type="datetime1">
              <a:rPr lang="fr-FR" noProof="0" smtClean="0"/>
              <a:t>11/09/2023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58E07-2681-4DDC-9761-F27D26D96DD2}" type="datetime1">
              <a:rPr lang="fr-FR" noProof="0" smtClean="0"/>
              <a:t>11/09/2023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82C4C-DCAC-4DF2-B481-A8A61F7BCD4E}" type="datetime1">
              <a:rPr lang="fr-FR" noProof="0" smtClean="0"/>
              <a:t>11/09/2023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ECA3B-6A37-4E6A-BC7F-3768BC7915C0}" type="datetime1">
              <a:rPr lang="fr-FR" noProof="0" smtClean="0"/>
              <a:t>11/09/2023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8E831-8378-4BAB-BCBD-A7C304698550}" type="datetime1">
              <a:rPr lang="fr-FR" noProof="0" smtClean="0"/>
              <a:t>11/09/2023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DB5431-7B28-41AD-AA99-418F5276FE32}" type="datetime1">
              <a:rPr lang="fr-FR" noProof="0" smtClean="0"/>
              <a:t>11/09/2023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22A63-6AB9-4C19-B727-7468EB6EEF12}" type="datetime1">
              <a:rPr lang="fr-FR" noProof="0" smtClean="0"/>
              <a:t>11/09/2023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ED83E-2F3C-4802-B3FE-A9F66A10C59C}" type="datetime1">
              <a:rPr lang="fr-FR" noProof="0" smtClean="0"/>
              <a:t>11/09/2023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CA66-1FE5-4FCF-969D-2E5E7C29642C}" type="datetime1">
              <a:rPr lang="fr-FR" noProof="0" smtClean="0"/>
              <a:t>11/09/2023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EFBA03-FEEE-4037-AB6D-57576DBA45E2}" type="datetime1">
              <a:rPr lang="fr-FR" noProof="0" smtClean="0"/>
              <a:t>11/09/2023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6F92A-D426-4C37-897E-08EB77489816}" type="datetime1">
              <a:rPr lang="fr-FR" noProof="0" smtClean="0"/>
              <a:t>11/09/2023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30987-7283-4366-815B-537B34C5E13D}" type="datetime1">
              <a:rPr lang="fr-FR" noProof="0" smtClean="0"/>
              <a:t>11/09/2023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CD2D8CC8-312B-4BBB-8CFE-96DDDB0B6288}" type="datetime1">
              <a:rPr lang="fr-FR" noProof="0" smtClean="0"/>
              <a:t>11/09/2023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mailto:dir.ussp@education.pf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 useBgFill="1">
        <p:nvSpPr>
          <p:cNvPr id="103" name="Forme libre 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 rtlCol="0">
            <a:normAutofit/>
          </a:bodyPr>
          <a:lstStyle/>
          <a:p>
            <a:pPr algn="l"/>
            <a:r>
              <a:rPr lang="fr-FR" sz="4000" dirty="0"/>
              <a:t>JE SUIS TRESORIER DE L’AS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 fontScale="77500" lnSpcReduction="20000"/>
          </a:bodyPr>
          <a:lstStyle/>
          <a:p>
            <a:pPr algn="l" rtl="0"/>
            <a:r>
              <a:rPr lang="fr-FR" dirty="0"/>
              <a:t>direction USSP François</a:t>
            </a:r>
          </a:p>
          <a:p>
            <a:pPr algn="l" rtl="0"/>
            <a:r>
              <a:rPr lang="fr-FR" sz="2300" dirty="0"/>
              <a:t>87783950 – </a:t>
            </a:r>
            <a:r>
              <a:rPr lang="fr-FR" sz="2300" dirty="0">
                <a:hlinkClick r:id="rId6"/>
              </a:rPr>
              <a:t>dir.ussp@education.pf</a:t>
            </a:r>
            <a:endParaRPr lang="fr-FR" sz="2300" dirty="0"/>
          </a:p>
          <a:p>
            <a:pPr algn="l" rtl="0"/>
            <a:endParaRPr lang="fr-FR" sz="23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EF64E9-94CC-D5DD-E5A5-89857A806F7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732" y="1673524"/>
            <a:ext cx="3648163" cy="352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F60ABD2-D135-A8C2-AE2F-6E3BD0C651E4}"/>
              </a:ext>
            </a:extLst>
          </p:cNvPr>
          <p:cNvSpPr txBox="1"/>
          <p:nvPr/>
        </p:nvSpPr>
        <p:spPr>
          <a:xfrm>
            <a:off x="425994" y="470514"/>
            <a:ext cx="615202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sz="2000" dirty="0"/>
              <a:t>ÉLECTION DU TRÉSORIER EN RÉFÉRENCE AU CODE DE L’ÉDUCATION ARTICLE R552-2. </a:t>
            </a:r>
          </a:p>
          <a:p>
            <a:endParaRPr lang="fr-FR" sz="2000" dirty="0"/>
          </a:p>
          <a:p>
            <a:r>
              <a:rPr lang="fr-FR" sz="2000" dirty="0"/>
              <a:t>ÉLU PAR LE COMITÉ DIRECTEUR DE L’ASSOCIATION SPORTIVE, DOIT ÊTRE MAJEUR. </a:t>
            </a:r>
          </a:p>
          <a:p>
            <a:r>
              <a:rPr lang="fr-FR" sz="2000" dirty="0"/>
              <a:t>UN TRÉSORIER ADJOINT PEUT ÊTRE DÉSIGNÉ (ÉLÈVE, PARENT, AUTRE ENSEIGNANT..) </a:t>
            </a:r>
          </a:p>
          <a:p>
            <a:endParaRPr lang="fr-FR" sz="2000" dirty="0"/>
          </a:p>
          <a:p>
            <a:r>
              <a:rPr lang="fr-FR" sz="2000" dirty="0"/>
              <a:t>MISSIONS: LE RÔLE DU TRÉSORIER : -</a:t>
            </a:r>
          </a:p>
          <a:p>
            <a:r>
              <a:rPr lang="fr-FR" sz="2000" dirty="0"/>
              <a:t>-  veille à une bonne gestion de la trésorerie </a:t>
            </a:r>
          </a:p>
          <a:p>
            <a:r>
              <a:rPr lang="fr-FR" sz="2000" dirty="0"/>
              <a:t>- doit pouvoir justifier toutes les écritures du cahier de compte, enregistre les opérations sur un fichier Excel ou autre </a:t>
            </a:r>
          </a:p>
          <a:p>
            <a:r>
              <a:rPr lang="fr-FR" sz="2000" dirty="0"/>
              <a:t>-organise l’archivage des documents (factures, relevés de compte) </a:t>
            </a:r>
          </a:p>
          <a:p>
            <a:endParaRPr lang="fr-FR" sz="2000" dirty="0"/>
          </a:p>
          <a:p>
            <a:r>
              <a:rPr lang="fr-FR" sz="2000" dirty="0"/>
              <a:t>Le trésorier signe les chèques individuellement ou conjointement avec le président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64F9BF6-63CA-3C37-B098-581125DE877C}"/>
              </a:ext>
            </a:extLst>
          </p:cNvPr>
          <p:cNvSpPr/>
          <p:nvPr/>
        </p:nvSpPr>
        <p:spPr>
          <a:xfrm>
            <a:off x="6683018" y="763404"/>
            <a:ext cx="5082988" cy="501575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/>
              <a:t>LE RÔLE DU TRÉSORIER</a:t>
            </a: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F60ABD2-D135-A8C2-AE2F-6E3BD0C651E4}"/>
              </a:ext>
            </a:extLst>
          </p:cNvPr>
          <p:cNvSpPr txBox="1"/>
          <p:nvPr/>
        </p:nvSpPr>
        <p:spPr>
          <a:xfrm>
            <a:off x="224288" y="475996"/>
            <a:ext cx="696988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• Il tient compte de toutes les actions mentionnées dans le projet de l’AS </a:t>
            </a:r>
          </a:p>
          <a:p>
            <a:r>
              <a:rPr lang="fr-FR" sz="2000" dirty="0"/>
              <a:t>• Il fait partie du projet de l’AS donc il doit être DISCUTÉ au sein de l’équipe EPS et en liaison avec les membres du bureau </a:t>
            </a:r>
          </a:p>
          <a:p>
            <a:r>
              <a:rPr lang="fr-FR" sz="2000" dirty="0"/>
              <a:t>• Il est PRÉVISIONNEL donc MODIFIABLE </a:t>
            </a:r>
          </a:p>
          <a:p>
            <a:r>
              <a:rPr lang="fr-FR" sz="2000" dirty="0"/>
              <a:t>• Il est UTILE au moment des demandes de subventions </a:t>
            </a:r>
          </a:p>
          <a:p>
            <a:r>
              <a:rPr lang="fr-FR" sz="2000" dirty="0"/>
              <a:t>• </a:t>
            </a:r>
            <a:r>
              <a:rPr lang="fr-FR" sz="2000" dirty="0">
                <a:solidFill>
                  <a:srgbClr val="FF0000"/>
                </a:solidFill>
              </a:rPr>
              <a:t>Il est forcément ÉQUILIBRÉ </a:t>
            </a:r>
          </a:p>
          <a:p>
            <a:r>
              <a:rPr lang="fr-FR" sz="2000" dirty="0"/>
              <a:t>De la même manière il est important de préparer le projet de budget d’une action particulièrement importante</a:t>
            </a:r>
          </a:p>
          <a:p>
            <a:endParaRPr lang="fr-FR" sz="2000" dirty="0"/>
          </a:p>
          <a:p>
            <a:r>
              <a:rPr lang="fr-FR" sz="2000" dirty="0"/>
              <a:t>BUDGET PREVISIONNEL 2023/2024 – AS X COLLEGE XX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64F9BF6-63CA-3C37-B098-581125DE877C}"/>
              </a:ext>
            </a:extLst>
          </p:cNvPr>
          <p:cNvSpPr/>
          <p:nvPr/>
        </p:nvSpPr>
        <p:spPr>
          <a:xfrm>
            <a:off x="7557077" y="268325"/>
            <a:ext cx="4249441" cy="37856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/>
              <a:t>LE PROJET DE BUDGET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F90548D7-16BA-31B6-9666-82A770FF8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314880"/>
              </p:ext>
            </p:extLst>
          </p:nvPr>
        </p:nvGraphicFramePr>
        <p:xfrm>
          <a:off x="224288" y="4153558"/>
          <a:ext cx="81280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589205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1740355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3213145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466066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dirty="0"/>
                        <a:t>RECETTES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DEPENSES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628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Cotisation élèves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300 000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Affiliation USSP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13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Subvention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Transports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315 000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078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Vente poulet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Matériel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07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TOTAL RECETTES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500 000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TOTAL DEPENSES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b="1" dirty="0">
                          <a:solidFill>
                            <a:srgbClr val="FF0000"/>
                          </a:solidFill>
                        </a:rPr>
                        <a:t>500 000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819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897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F60ABD2-D135-A8C2-AE2F-6E3BD0C651E4}"/>
              </a:ext>
            </a:extLst>
          </p:cNvPr>
          <p:cNvSpPr txBox="1"/>
          <p:nvPr/>
        </p:nvSpPr>
        <p:spPr>
          <a:xfrm>
            <a:off x="425994" y="146847"/>
            <a:ext cx="615202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•</a:t>
            </a:r>
            <a:r>
              <a:rPr lang="fr-FR" sz="2000" dirty="0">
                <a:solidFill>
                  <a:srgbClr val="FF0000"/>
                </a:solidFill>
              </a:rPr>
              <a:t>Le bilan financier est effectué en fin d’exercice, il est présenté au CE et à l’AG de l’association sportive </a:t>
            </a:r>
          </a:p>
          <a:p>
            <a:r>
              <a:rPr lang="fr-FR" sz="2000" dirty="0"/>
              <a:t>•Il est positif ou négatif </a:t>
            </a:r>
          </a:p>
          <a:p>
            <a:r>
              <a:rPr lang="fr-FR" sz="2000" dirty="0"/>
              <a:t>•Pour le bilan, les opérations financières peuvent être regroupées en différents chapitres: </a:t>
            </a:r>
          </a:p>
          <a:p>
            <a:endParaRPr lang="fr-FR" sz="2000" dirty="0"/>
          </a:p>
          <a:p>
            <a:endParaRPr lang="fr-FR" sz="2000" dirty="0">
              <a:solidFill>
                <a:srgbClr val="FF0000"/>
              </a:solidFill>
            </a:endParaRPr>
          </a:p>
          <a:p>
            <a:endParaRPr lang="fr-FR" sz="2000" dirty="0">
              <a:solidFill>
                <a:srgbClr val="FF0000"/>
              </a:solidFill>
            </a:endParaRPr>
          </a:p>
          <a:p>
            <a:endParaRPr lang="fr-FR" sz="2000" dirty="0">
              <a:solidFill>
                <a:srgbClr val="FF0000"/>
              </a:solidFill>
            </a:endParaRPr>
          </a:p>
          <a:p>
            <a:endParaRPr lang="fr-FR" sz="2000" dirty="0">
              <a:solidFill>
                <a:srgbClr val="FF0000"/>
              </a:solidFill>
            </a:endParaRPr>
          </a:p>
          <a:p>
            <a:endParaRPr lang="fr-FR" sz="2000" dirty="0">
              <a:solidFill>
                <a:srgbClr val="FF0000"/>
              </a:solidFill>
            </a:endParaRPr>
          </a:p>
          <a:p>
            <a:endParaRPr lang="fr-FR" sz="2000" dirty="0">
              <a:solidFill>
                <a:srgbClr val="FF0000"/>
              </a:solidFill>
            </a:endParaRPr>
          </a:p>
          <a:p>
            <a:endParaRPr lang="fr-FR" sz="2000" dirty="0">
              <a:solidFill>
                <a:srgbClr val="FF0000"/>
              </a:solidFill>
            </a:endParaRPr>
          </a:p>
          <a:p>
            <a:r>
              <a:rPr lang="fr-FR" sz="2000" dirty="0"/>
              <a:t>•Le résultat peut être cumulé avec le solde du compte en banque de début d’exercice. </a:t>
            </a:r>
          </a:p>
          <a:p>
            <a:r>
              <a:rPr lang="fr-FR" sz="2000" dirty="0"/>
              <a:t>• Résultat exercice année N + Solde de compte en début d’exercice = Fonds disponibles </a:t>
            </a:r>
          </a:p>
          <a:p>
            <a:r>
              <a:rPr lang="fr-FR" sz="2000" dirty="0"/>
              <a:t>•Les fonds disponibles peuvent être conservés en l’état pour constituer une réserve mais une partie de ces fonds peut être imputée au projet de budget de l’année suivante.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64F9BF6-63CA-3C37-B098-581125DE877C}"/>
              </a:ext>
            </a:extLst>
          </p:cNvPr>
          <p:cNvSpPr/>
          <p:nvPr/>
        </p:nvSpPr>
        <p:spPr>
          <a:xfrm>
            <a:off x="8380503" y="29272"/>
            <a:ext cx="3536577" cy="215153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LE BILAN FINANCIER</a:t>
            </a: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50965DA6-F87B-507B-8A6B-7D300CE7C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623154"/>
              </p:ext>
            </p:extLst>
          </p:nvPr>
        </p:nvGraphicFramePr>
        <p:xfrm>
          <a:off x="274920" y="2063227"/>
          <a:ext cx="812800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780069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786005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00687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0055190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RECETTES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DEPENSES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70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Cotisations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300 000 </a:t>
                      </a:r>
                      <a:r>
                        <a:rPr lang="fr-FR" dirty="0" err="1"/>
                        <a:t>xpf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Achat matos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180 000 </a:t>
                      </a:r>
                      <a:r>
                        <a:rPr lang="fr-FR" dirty="0" err="1"/>
                        <a:t>xpf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073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Subvention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125 000 </a:t>
                      </a:r>
                      <a:r>
                        <a:rPr lang="fr-FR" dirty="0" err="1"/>
                        <a:t>xpf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déplacements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300 000 </a:t>
                      </a:r>
                      <a:r>
                        <a:rPr lang="fr-FR" dirty="0" err="1"/>
                        <a:t>xpf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915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Ventes poulet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200 000 </a:t>
                      </a:r>
                      <a:r>
                        <a:rPr lang="fr-FR" dirty="0" err="1"/>
                        <a:t>xpf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récompenses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50 000 </a:t>
                      </a:r>
                      <a:r>
                        <a:rPr lang="fr-FR" dirty="0" err="1"/>
                        <a:t>xpf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388639"/>
                  </a:ext>
                </a:extLst>
              </a:tr>
              <a:tr h="224019">
                <a:tc>
                  <a:txBody>
                    <a:bodyPr/>
                    <a:lstStyle/>
                    <a:p>
                      <a:r>
                        <a:rPr lang="fr-FR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625 000 </a:t>
                      </a:r>
                      <a:r>
                        <a:rPr lang="fr-FR" b="1" dirty="0" err="1"/>
                        <a:t>xpf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530 000 </a:t>
                      </a:r>
                      <a:r>
                        <a:rPr lang="fr-FR" b="1" dirty="0" err="1"/>
                        <a:t>xpf</a:t>
                      </a:r>
                      <a:endParaRPr lang="fr-F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092028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5D28F153-C26D-6786-498F-777353A84A68}"/>
              </a:ext>
            </a:extLst>
          </p:cNvPr>
          <p:cNvSpPr txBox="1"/>
          <p:nvPr/>
        </p:nvSpPr>
        <p:spPr>
          <a:xfrm>
            <a:off x="6729096" y="4330643"/>
            <a:ext cx="47815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</a:rPr>
              <a:t>Résultat de l’exercice = Total recettes - Total dépenses. </a:t>
            </a:r>
          </a:p>
          <a:p>
            <a:r>
              <a:rPr lang="fr-FR" sz="1800" dirty="0">
                <a:solidFill>
                  <a:srgbClr val="FF0000"/>
                </a:solidFill>
              </a:rPr>
              <a:t>Il peut s’avérer excédentaire (positif) ou déficitaire (négatif)</a:t>
            </a:r>
          </a:p>
          <a:p>
            <a:endParaRPr lang="fr-FR" sz="1800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Dans l’exemple : </a:t>
            </a:r>
          </a:p>
          <a:p>
            <a:r>
              <a:rPr lang="fr-FR" sz="1800" dirty="0">
                <a:solidFill>
                  <a:srgbClr val="FF0000"/>
                </a:solidFill>
              </a:rPr>
              <a:t>Résultat excédentaire de 95 000 </a:t>
            </a:r>
            <a:r>
              <a:rPr lang="fr-FR" sz="1800" dirty="0" err="1">
                <a:solidFill>
                  <a:srgbClr val="FF0000"/>
                </a:solidFill>
              </a:rPr>
              <a:t>xpf</a:t>
            </a:r>
            <a:endParaRPr lang="fr-F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7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F60ABD2-D135-A8C2-AE2F-6E3BD0C651E4}"/>
              </a:ext>
            </a:extLst>
          </p:cNvPr>
          <p:cNvSpPr txBox="1"/>
          <p:nvPr/>
        </p:nvSpPr>
        <p:spPr>
          <a:xfrm>
            <a:off x="775618" y="728531"/>
            <a:ext cx="61520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•Le cahier de compte permet d’enregistrer toutes les écritures relatives aux entrées et sorties d’argent et de faire le rapprochement des opérations avec la banque 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•Exemple de tableau d’écritures comptables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64F9BF6-63CA-3C37-B098-581125DE877C}"/>
              </a:ext>
            </a:extLst>
          </p:cNvPr>
          <p:cNvSpPr/>
          <p:nvPr/>
        </p:nvSpPr>
        <p:spPr>
          <a:xfrm>
            <a:off x="8653931" y="216446"/>
            <a:ext cx="3260163" cy="3106271"/>
          </a:xfrm>
          <a:prstGeom prst="ellipse">
            <a:avLst/>
          </a:prstGeom>
          <a:solidFill>
            <a:srgbClr val="00B0F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LE CAHIER DE COMPTE</a:t>
            </a:r>
            <a:endParaRPr lang="fr-FR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53539A34-CAB6-522F-5ED9-C08891806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536685"/>
              </p:ext>
            </p:extLst>
          </p:nvPr>
        </p:nvGraphicFramePr>
        <p:xfrm>
          <a:off x="277906" y="3161950"/>
          <a:ext cx="8556814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402">
                  <a:extLst>
                    <a:ext uri="{9D8B030D-6E8A-4147-A177-3AD203B41FA5}">
                      <a16:colId xmlns:a16="http://schemas.microsoft.com/office/drawing/2014/main" val="2526608508"/>
                    </a:ext>
                  </a:extLst>
                </a:gridCol>
                <a:gridCol w="1222402">
                  <a:extLst>
                    <a:ext uri="{9D8B030D-6E8A-4147-A177-3AD203B41FA5}">
                      <a16:colId xmlns:a16="http://schemas.microsoft.com/office/drawing/2014/main" val="467567968"/>
                    </a:ext>
                  </a:extLst>
                </a:gridCol>
                <a:gridCol w="1244172">
                  <a:extLst>
                    <a:ext uri="{9D8B030D-6E8A-4147-A177-3AD203B41FA5}">
                      <a16:colId xmlns:a16="http://schemas.microsoft.com/office/drawing/2014/main" val="1328992954"/>
                    </a:ext>
                  </a:extLst>
                </a:gridCol>
                <a:gridCol w="1200632">
                  <a:extLst>
                    <a:ext uri="{9D8B030D-6E8A-4147-A177-3AD203B41FA5}">
                      <a16:colId xmlns:a16="http://schemas.microsoft.com/office/drawing/2014/main" val="2543472576"/>
                    </a:ext>
                  </a:extLst>
                </a:gridCol>
                <a:gridCol w="1340862">
                  <a:extLst>
                    <a:ext uri="{9D8B030D-6E8A-4147-A177-3AD203B41FA5}">
                      <a16:colId xmlns:a16="http://schemas.microsoft.com/office/drawing/2014/main" val="3875185569"/>
                    </a:ext>
                  </a:extLst>
                </a:gridCol>
                <a:gridCol w="1277471">
                  <a:extLst>
                    <a:ext uri="{9D8B030D-6E8A-4147-A177-3AD203B41FA5}">
                      <a16:colId xmlns:a16="http://schemas.microsoft.com/office/drawing/2014/main" val="2893111206"/>
                    </a:ext>
                  </a:extLst>
                </a:gridCol>
                <a:gridCol w="1048873">
                  <a:extLst>
                    <a:ext uri="{9D8B030D-6E8A-4147-A177-3AD203B41FA5}">
                      <a16:colId xmlns:a16="http://schemas.microsoft.com/office/drawing/2014/main" val="11761898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Référence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Intitulé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Débit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Crédit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Solde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Pointage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52455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err="1"/>
                        <a:t>Solde</a:t>
                      </a:r>
                      <a:r>
                        <a:rPr lang="en-US" dirty="0"/>
                        <a:t> fin </a:t>
                      </a:r>
                      <a:r>
                        <a:rPr lang="en-US" dirty="0" err="1"/>
                        <a:t>d’année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précédente</a:t>
                      </a:r>
                      <a:r>
                        <a:rPr lang="en-US" dirty="0"/>
                        <a:t> 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250 000 </a:t>
                      </a:r>
                      <a:r>
                        <a:rPr lang="fr-FR" dirty="0" err="1"/>
                        <a:t>xpf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4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11/08/23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PRLVT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Affiliation USSP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35 000 </a:t>
                      </a:r>
                      <a:r>
                        <a:rPr lang="fr-FR" dirty="0" err="1"/>
                        <a:t>xpf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215 000 </a:t>
                      </a:r>
                      <a:r>
                        <a:rPr lang="fr-FR" dirty="0" err="1"/>
                        <a:t>xpf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0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13/08/23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Subvention commune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125 000 </a:t>
                      </a:r>
                      <a:r>
                        <a:rPr lang="fr-FR" dirty="0" err="1"/>
                        <a:t>xpf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340 000 </a:t>
                      </a:r>
                      <a:r>
                        <a:rPr lang="fr-FR" dirty="0" err="1"/>
                        <a:t>xpf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10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05/09/23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 n°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Achat goûter JPSS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20 000 </a:t>
                      </a:r>
                      <a:r>
                        <a:rPr lang="fr-FR" dirty="0" err="1"/>
                        <a:t>xpf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320 000 </a:t>
                      </a:r>
                      <a:r>
                        <a:rPr lang="fr-FR" dirty="0" err="1"/>
                        <a:t>xpf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35657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A041F482-2250-340C-475B-B9EEF555154C}"/>
              </a:ext>
            </a:extLst>
          </p:cNvPr>
          <p:cNvSpPr txBox="1"/>
          <p:nvPr/>
        </p:nvSpPr>
        <p:spPr>
          <a:xfrm>
            <a:off x="345701" y="5996517"/>
            <a:ext cx="11500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•La colonne pointage permet de voir dans le fichier des écritures que l’opération a été enregistrée par la banque (apparait sur le relevé bancaire)</a:t>
            </a:r>
          </a:p>
        </p:txBody>
      </p:sp>
    </p:spTree>
    <p:extLst>
      <p:ext uri="{BB962C8B-B14F-4D97-AF65-F5344CB8AC3E}">
        <p14:creationId xmlns:p14="http://schemas.microsoft.com/office/powerpoint/2010/main" val="1320553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F60ABD2-D135-A8C2-AE2F-6E3BD0C651E4}"/>
              </a:ext>
            </a:extLst>
          </p:cNvPr>
          <p:cNvSpPr txBox="1"/>
          <p:nvPr/>
        </p:nvSpPr>
        <p:spPr>
          <a:xfrm>
            <a:off x="246868" y="123413"/>
            <a:ext cx="831890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Les associations sportives peuvent prétendre recevoir des subventions particulières de différents partenaires: </a:t>
            </a:r>
          </a:p>
          <a:p>
            <a:r>
              <a:rPr lang="fr-FR" sz="2000" dirty="0"/>
              <a:t>• L’établissement scolaire </a:t>
            </a:r>
          </a:p>
          <a:p>
            <a:r>
              <a:rPr lang="fr-FR" sz="2000" dirty="0"/>
              <a:t>• La commune ou collectivité de communes</a:t>
            </a:r>
          </a:p>
          <a:p>
            <a:r>
              <a:rPr lang="fr-FR" sz="2000" dirty="0"/>
              <a:t>• La MATJS pour les projets Impact 2024</a:t>
            </a:r>
          </a:p>
          <a:p>
            <a:r>
              <a:rPr lang="fr-FR" sz="2000" dirty="0"/>
              <a:t> •Le Fonds FEBECS (avant juin 2024 pour les déplacements en 2024, site DJS)</a:t>
            </a:r>
          </a:p>
          <a:p>
            <a:r>
              <a:rPr lang="fr-FR" sz="2000" dirty="0"/>
              <a:t>• La direction de la santé (Projet Ora Mai tai avant le 31 janvier)</a:t>
            </a:r>
          </a:p>
          <a:p>
            <a:r>
              <a:rPr lang="fr-FR" sz="2000" dirty="0"/>
              <a:t>• Le fond de solidarité USSP (AS en difficulté financière) • D’autres associations</a:t>
            </a:r>
          </a:p>
          <a:p>
            <a:r>
              <a:rPr lang="fr-FR" sz="2000" dirty="0"/>
              <a:t>• </a:t>
            </a:r>
            <a:r>
              <a:rPr lang="fr-FR" sz="2000" dirty="0">
                <a:solidFill>
                  <a:srgbClr val="FF0000"/>
                </a:solidFill>
              </a:rPr>
              <a:t>l’USSP en co-financement dans le cadre de projets (Championnats France, étrangers, ISF, génération 2024 etc) mais pas pour des remboursements de transports hors compétition (entrainements AS)</a:t>
            </a:r>
          </a:p>
          <a:p>
            <a:r>
              <a:rPr lang="fr-FR" sz="2000" dirty="0"/>
              <a:t>• </a:t>
            </a:r>
            <a:r>
              <a:rPr lang="fr-FR" sz="2000" dirty="0">
                <a:solidFill>
                  <a:srgbClr val="FF0000"/>
                </a:solidFill>
              </a:rPr>
              <a:t>l’USSP dans le cadre des déplacements inter îles (hébergement pris en charge par l’USSP mais pas la restauration qui reste à la charge des AS</a:t>
            </a:r>
          </a:p>
          <a:p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64F9BF6-63CA-3C37-B098-581125DE877C}"/>
              </a:ext>
            </a:extLst>
          </p:cNvPr>
          <p:cNvSpPr/>
          <p:nvPr/>
        </p:nvSpPr>
        <p:spPr>
          <a:xfrm>
            <a:off x="8444753" y="1277470"/>
            <a:ext cx="3603812" cy="28776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LES DEMANDES DE SUBVENTION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95C13AB-FF0F-57E9-D444-0FE8D1C0B57B}"/>
              </a:ext>
            </a:extLst>
          </p:cNvPr>
          <p:cNvSpPr txBox="1"/>
          <p:nvPr/>
        </p:nvSpPr>
        <p:spPr>
          <a:xfrm>
            <a:off x="246869" y="4549676"/>
            <a:ext cx="111831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 Toujours en adéquation avec le projet de l’AS </a:t>
            </a:r>
          </a:p>
          <a:p>
            <a:r>
              <a:rPr lang="fr-FR" dirty="0"/>
              <a:t> Cohérentes avec les thèmes porteurs de l’organisme sollicité </a:t>
            </a:r>
          </a:p>
          <a:p>
            <a:r>
              <a:rPr lang="fr-FR" dirty="0"/>
              <a:t> Toujours accompagnées du projet de budget équilibré MAIS la somme demandée ne représente jamais 100% du budget du projet </a:t>
            </a:r>
          </a:p>
          <a:p>
            <a:r>
              <a:rPr lang="fr-FR" dirty="0"/>
              <a:t> Si la demande est abondée, nécessité de transmettre à l’organisme financeur un bilan financier des actions réalisées </a:t>
            </a:r>
          </a:p>
          <a:p>
            <a:r>
              <a:rPr lang="fr-FR" dirty="0"/>
              <a:t>ÉLÉMENTS NÉCESSAIRES A LA DEMANDE </a:t>
            </a:r>
          </a:p>
          <a:p>
            <a:r>
              <a:rPr lang="fr-FR" dirty="0"/>
              <a:t> Statut de l’AS, dernier PV d’AG, dernier bilan financier, budget prévisionnel de l’AS ou de l’action pour laquelle la subvention est demandée, numéro TAHITI, RIB</a:t>
            </a:r>
          </a:p>
        </p:txBody>
      </p:sp>
    </p:spTree>
    <p:extLst>
      <p:ext uri="{BB962C8B-B14F-4D97-AF65-F5344CB8AC3E}">
        <p14:creationId xmlns:p14="http://schemas.microsoft.com/office/powerpoint/2010/main" val="4189488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10_TF55705232.potx" id="{02AF44FE-3C0F-483E-AB42-A62B4B49395F}" vid="{F23FCEBA-AEA9-4629-922F-EE14B03EEF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{5E2649A9-08A1-47C4-B35A-86AA91FF0511}tf55705232_win32</Template>
  <TotalTime>82</TotalTime>
  <Words>773</Words>
  <Application>Microsoft Office PowerPoint</Application>
  <PresentationFormat>Grand écran</PresentationFormat>
  <Paragraphs>140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Calibri</vt:lpstr>
      <vt:lpstr>Goudy Old Style</vt:lpstr>
      <vt:lpstr>Wingdings 2</vt:lpstr>
      <vt:lpstr>SlateVTI</vt:lpstr>
      <vt:lpstr>JE SUIS TRESORIER DE L’AS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SUIS TRESORIER DE L’AS </dc:title>
  <dc:creator>Union du Sport Scolaire Polynésien - USSP</dc:creator>
  <cp:lastModifiedBy>Union du Sport Scolaire Polynésien - USSP</cp:lastModifiedBy>
  <cp:revision>1</cp:revision>
  <dcterms:created xsi:type="dcterms:W3CDTF">2023-09-11T17:41:47Z</dcterms:created>
  <dcterms:modified xsi:type="dcterms:W3CDTF">2023-09-11T19:04:20Z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